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70" r:id="rId2"/>
    <p:sldId id="284" r:id="rId3"/>
    <p:sldId id="271" r:id="rId4"/>
    <p:sldId id="282" r:id="rId5"/>
    <p:sldId id="272" r:id="rId6"/>
    <p:sldId id="258" r:id="rId7"/>
    <p:sldId id="276" r:id="rId8"/>
    <p:sldId id="275" r:id="rId9"/>
    <p:sldId id="296" r:id="rId10"/>
    <p:sldId id="283" r:id="rId11"/>
    <p:sldId id="277" r:id="rId12"/>
    <p:sldId id="280" r:id="rId13"/>
    <p:sldId id="259" r:id="rId14"/>
    <p:sldId id="285" r:id="rId15"/>
    <p:sldId id="286" r:id="rId16"/>
    <p:sldId id="293" r:id="rId17"/>
    <p:sldId id="287" r:id="rId18"/>
    <p:sldId id="288" r:id="rId19"/>
    <p:sldId id="289" r:id="rId20"/>
    <p:sldId id="26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132" autoAdjust="0"/>
  </p:normalViewPr>
  <p:slideViewPr>
    <p:cSldViewPr snapToGrid="0" snapToObjects="1">
      <p:cViewPr varScale="1">
        <p:scale>
          <a:sx n="75" d="100"/>
          <a:sy n="75" d="100"/>
        </p:scale>
        <p:origin x="2634" y="54"/>
      </p:cViewPr>
      <p:guideLst>
        <p:guide orient="horz" pos="2160"/>
        <p:guide pos="2880"/>
      </p:guideLst>
    </p:cSldViewPr>
  </p:slideViewPr>
  <p:notesTextViewPr>
    <p:cViewPr>
      <p:scale>
        <a:sx n="3" d="2"/>
        <a:sy n="3" d="2"/>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92E3F6-77D4-42B7-B35C-0DD09AF55497}" type="datetimeFigureOut">
              <a:rPr lang="en-US" smtClean="0"/>
              <a:t>6/9/2019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C1B840-A740-4B99-937E-3D27383A5BCF}" type="slidenum">
              <a:rPr lang="en-US" smtClean="0"/>
              <a:t>‹#›</a:t>
            </a:fld>
            <a:endParaRPr lang="en-US"/>
          </a:p>
        </p:txBody>
      </p:sp>
    </p:spTree>
    <p:extLst>
      <p:ext uri="{BB962C8B-B14F-4D97-AF65-F5344CB8AC3E}">
        <p14:creationId xmlns:p14="http://schemas.microsoft.com/office/powerpoint/2010/main" val="3453492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C1B840-A740-4B99-937E-3D27383A5BCF}" type="slidenum">
              <a:rPr lang="en-US" smtClean="0"/>
              <a:t>1</a:t>
            </a:fld>
            <a:endParaRPr lang="en-US"/>
          </a:p>
        </p:txBody>
      </p:sp>
    </p:spTree>
    <p:extLst>
      <p:ext uri="{BB962C8B-B14F-4D97-AF65-F5344CB8AC3E}">
        <p14:creationId xmlns:p14="http://schemas.microsoft.com/office/powerpoint/2010/main" val="1183777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D9C1B840-A740-4B99-937E-3D27383A5BCF}" type="slidenum">
              <a:rPr lang="en-US" smtClean="0"/>
              <a:t>10</a:t>
            </a:fld>
            <a:endParaRPr lang="en-US"/>
          </a:p>
        </p:txBody>
      </p:sp>
    </p:spTree>
    <p:extLst>
      <p:ext uri="{BB962C8B-B14F-4D97-AF65-F5344CB8AC3E}">
        <p14:creationId xmlns:p14="http://schemas.microsoft.com/office/powerpoint/2010/main" val="2658784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D9C1B840-A740-4B99-937E-3D27383A5BCF}" type="slidenum">
              <a:rPr lang="en-US" smtClean="0"/>
              <a:t>11</a:t>
            </a:fld>
            <a:endParaRPr lang="en-US"/>
          </a:p>
        </p:txBody>
      </p:sp>
    </p:spTree>
    <p:extLst>
      <p:ext uri="{BB962C8B-B14F-4D97-AF65-F5344CB8AC3E}">
        <p14:creationId xmlns:p14="http://schemas.microsoft.com/office/powerpoint/2010/main" val="1192176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D9C1B840-A740-4B99-937E-3D27383A5BCF}" type="slidenum">
              <a:rPr lang="en-US" smtClean="0"/>
              <a:t>12</a:t>
            </a:fld>
            <a:endParaRPr lang="en-US"/>
          </a:p>
        </p:txBody>
      </p:sp>
    </p:spTree>
    <p:extLst>
      <p:ext uri="{BB962C8B-B14F-4D97-AF65-F5344CB8AC3E}">
        <p14:creationId xmlns:p14="http://schemas.microsoft.com/office/powerpoint/2010/main" val="3543439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9C1B840-A740-4B99-937E-3D27383A5BCF}" type="slidenum">
              <a:rPr lang="en-US" smtClean="0"/>
              <a:t>13</a:t>
            </a:fld>
            <a:endParaRPr lang="en-US"/>
          </a:p>
        </p:txBody>
      </p:sp>
    </p:spTree>
    <p:extLst>
      <p:ext uri="{BB962C8B-B14F-4D97-AF65-F5344CB8AC3E}">
        <p14:creationId xmlns:p14="http://schemas.microsoft.com/office/powerpoint/2010/main" val="1698829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9C1B840-A740-4B99-937E-3D27383A5BCF}" type="slidenum">
              <a:rPr lang="en-US" smtClean="0"/>
              <a:t>14</a:t>
            </a:fld>
            <a:endParaRPr lang="en-US"/>
          </a:p>
        </p:txBody>
      </p:sp>
    </p:spTree>
    <p:extLst>
      <p:ext uri="{BB962C8B-B14F-4D97-AF65-F5344CB8AC3E}">
        <p14:creationId xmlns:p14="http://schemas.microsoft.com/office/powerpoint/2010/main" val="27069190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9C1B840-A740-4B99-937E-3D27383A5BCF}" type="slidenum">
              <a:rPr lang="en-US" smtClean="0"/>
              <a:t>15</a:t>
            </a:fld>
            <a:endParaRPr lang="en-US"/>
          </a:p>
        </p:txBody>
      </p:sp>
    </p:spTree>
    <p:extLst>
      <p:ext uri="{BB962C8B-B14F-4D97-AF65-F5344CB8AC3E}">
        <p14:creationId xmlns:p14="http://schemas.microsoft.com/office/powerpoint/2010/main" val="24101957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9C1B840-A740-4B99-937E-3D27383A5BCF}" type="slidenum">
              <a:rPr lang="en-US" smtClean="0"/>
              <a:t>16</a:t>
            </a:fld>
            <a:endParaRPr lang="en-US"/>
          </a:p>
        </p:txBody>
      </p:sp>
    </p:spTree>
    <p:extLst>
      <p:ext uri="{BB962C8B-B14F-4D97-AF65-F5344CB8AC3E}">
        <p14:creationId xmlns:p14="http://schemas.microsoft.com/office/powerpoint/2010/main" val="33928599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9C1B840-A740-4B99-937E-3D27383A5BCF}" type="slidenum">
              <a:rPr lang="en-US" smtClean="0"/>
              <a:t>17</a:t>
            </a:fld>
            <a:endParaRPr lang="en-US"/>
          </a:p>
        </p:txBody>
      </p:sp>
    </p:spTree>
    <p:extLst>
      <p:ext uri="{BB962C8B-B14F-4D97-AF65-F5344CB8AC3E}">
        <p14:creationId xmlns:p14="http://schemas.microsoft.com/office/powerpoint/2010/main" val="34460204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9C1B840-A740-4B99-937E-3D27383A5BCF}" type="slidenum">
              <a:rPr lang="en-US" smtClean="0"/>
              <a:t>18</a:t>
            </a:fld>
            <a:endParaRPr lang="en-US"/>
          </a:p>
        </p:txBody>
      </p:sp>
    </p:spTree>
    <p:extLst>
      <p:ext uri="{BB962C8B-B14F-4D97-AF65-F5344CB8AC3E}">
        <p14:creationId xmlns:p14="http://schemas.microsoft.com/office/powerpoint/2010/main" val="20494821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9C1B840-A740-4B99-937E-3D27383A5BCF}" type="slidenum">
              <a:rPr lang="en-US" smtClean="0"/>
              <a:t>19</a:t>
            </a:fld>
            <a:endParaRPr lang="en-US"/>
          </a:p>
        </p:txBody>
      </p:sp>
    </p:spTree>
    <p:extLst>
      <p:ext uri="{BB962C8B-B14F-4D97-AF65-F5344CB8AC3E}">
        <p14:creationId xmlns:p14="http://schemas.microsoft.com/office/powerpoint/2010/main" val="921027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C1B840-A740-4B99-937E-3D27383A5BCF}" type="slidenum">
              <a:rPr lang="en-US" smtClean="0"/>
              <a:t>2</a:t>
            </a:fld>
            <a:endParaRPr lang="en-US"/>
          </a:p>
        </p:txBody>
      </p:sp>
    </p:spTree>
    <p:extLst>
      <p:ext uri="{BB962C8B-B14F-4D97-AF65-F5344CB8AC3E}">
        <p14:creationId xmlns:p14="http://schemas.microsoft.com/office/powerpoint/2010/main" val="20888733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9C1B840-A740-4B99-937E-3D27383A5BCF}" type="slidenum">
              <a:rPr lang="en-US" smtClean="0"/>
              <a:t>20</a:t>
            </a:fld>
            <a:endParaRPr lang="en-US"/>
          </a:p>
        </p:txBody>
      </p:sp>
    </p:spTree>
    <p:extLst>
      <p:ext uri="{BB962C8B-B14F-4D97-AF65-F5344CB8AC3E}">
        <p14:creationId xmlns:p14="http://schemas.microsoft.com/office/powerpoint/2010/main" val="2047390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C1B840-A740-4B99-937E-3D27383A5BCF}" type="slidenum">
              <a:rPr lang="en-US" smtClean="0"/>
              <a:t>3</a:t>
            </a:fld>
            <a:endParaRPr lang="en-US"/>
          </a:p>
        </p:txBody>
      </p:sp>
    </p:spTree>
    <p:extLst>
      <p:ext uri="{BB962C8B-B14F-4D97-AF65-F5344CB8AC3E}">
        <p14:creationId xmlns:p14="http://schemas.microsoft.com/office/powerpoint/2010/main" val="2816183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C1B840-A740-4B99-937E-3D27383A5BCF}" type="slidenum">
              <a:rPr lang="en-US" smtClean="0"/>
              <a:t>4</a:t>
            </a:fld>
            <a:endParaRPr lang="en-US"/>
          </a:p>
        </p:txBody>
      </p:sp>
    </p:spTree>
    <p:extLst>
      <p:ext uri="{BB962C8B-B14F-4D97-AF65-F5344CB8AC3E}">
        <p14:creationId xmlns:p14="http://schemas.microsoft.com/office/powerpoint/2010/main" val="3786403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C1B840-A740-4B99-937E-3D27383A5BCF}" type="slidenum">
              <a:rPr lang="en-US" smtClean="0"/>
              <a:t>5</a:t>
            </a:fld>
            <a:endParaRPr lang="en-US"/>
          </a:p>
        </p:txBody>
      </p:sp>
    </p:spTree>
    <p:extLst>
      <p:ext uri="{BB962C8B-B14F-4D97-AF65-F5344CB8AC3E}">
        <p14:creationId xmlns:p14="http://schemas.microsoft.com/office/powerpoint/2010/main" val="203980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D9C1B840-A740-4B99-937E-3D27383A5BCF}" type="slidenum">
              <a:rPr lang="en-US" smtClean="0"/>
              <a:t>6</a:t>
            </a:fld>
            <a:endParaRPr lang="en-US"/>
          </a:p>
        </p:txBody>
      </p:sp>
    </p:spTree>
    <p:extLst>
      <p:ext uri="{BB962C8B-B14F-4D97-AF65-F5344CB8AC3E}">
        <p14:creationId xmlns:p14="http://schemas.microsoft.com/office/powerpoint/2010/main" val="62052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D9C1B840-A740-4B99-937E-3D27383A5BCF}" type="slidenum">
              <a:rPr lang="en-US" smtClean="0"/>
              <a:t>7</a:t>
            </a:fld>
            <a:endParaRPr lang="en-US"/>
          </a:p>
        </p:txBody>
      </p:sp>
    </p:spTree>
    <p:extLst>
      <p:ext uri="{BB962C8B-B14F-4D97-AF65-F5344CB8AC3E}">
        <p14:creationId xmlns:p14="http://schemas.microsoft.com/office/powerpoint/2010/main" val="2249281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D9C1B840-A740-4B99-937E-3D27383A5BCF}" type="slidenum">
              <a:rPr lang="en-US" smtClean="0"/>
              <a:t>8</a:t>
            </a:fld>
            <a:endParaRPr lang="en-US"/>
          </a:p>
        </p:txBody>
      </p:sp>
    </p:spTree>
    <p:extLst>
      <p:ext uri="{BB962C8B-B14F-4D97-AF65-F5344CB8AC3E}">
        <p14:creationId xmlns:p14="http://schemas.microsoft.com/office/powerpoint/2010/main" val="3343586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D9C1B840-A740-4B99-937E-3D27383A5BCF}" type="slidenum">
              <a:rPr lang="en-US" smtClean="0"/>
              <a:t>9</a:t>
            </a:fld>
            <a:endParaRPr lang="en-US"/>
          </a:p>
        </p:txBody>
      </p:sp>
    </p:spTree>
    <p:extLst>
      <p:ext uri="{BB962C8B-B14F-4D97-AF65-F5344CB8AC3E}">
        <p14:creationId xmlns:p14="http://schemas.microsoft.com/office/powerpoint/2010/main" val="2037381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3B82B8-754F-F54C-8AE0-6741C8995F20}"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25336-7EEC-6443-A514-63880145AE3E}" type="slidenum">
              <a:rPr lang="en-US" smtClean="0"/>
              <a:t>‹#›</a:t>
            </a:fld>
            <a:endParaRPr lang="en-US"/>
          </a:p>
        </p:txBody>
      </p:sp>
    </p:spTree>
    <p:extLst>
      <p:ext uri="{BB962C8B-B14F-4D97-AF65-F5344CB8AC3E}">
        <p14:creationId xmlns:p14="http://schemas.microsoft.com/office/powerpoint/2010/main" val="54143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B82B8-754F-F54C-8AE0-6741C8995F20}"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25336-7EEC-6443-A514-63880145AE3E}" type="slidenum">
              <a:rPr lang="en-US" smtClean="0"/>
              <a:t>‹#›</a:t>
            </a:fld>
            <a:endParaRPr lang="en-US"/>
          </a:p>
        </p:txBody>
      </p:sp>
    </p:spTree>
    <p:extLst>
      <p:ext uri="{BB962C8B-B14F-4D97-AF65-F5344CB8AC3E}">
        <p14:creationId xmlns:p14="http://schemas.microsoft.com/office/powerpoint/2010/main" val="1708825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B82B8-754F-F54C-8AE0-6741C8995F20}"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25336-7EEC-6443-A514-63880145AE3E}" type="slidenum">
              <a:rPr lang="en-US" smtClean="0"/>
              <a:t>‹#›</a:t>
            </a:fld>
            <a:endParaRPr lang="en-US"/>
          </a:p>
        </p:txBody>
      </p:sp>
    </p:spTree>
    <p:extLst>
      <p:ext uri="{BB962C8B-B14F-4D97-AF65-F5344CB8AC3E}">
        <p14:creationId xmlns:p14="http://schemas.microsoft.com/office/powerpoint/2010/main" val="2580889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B82B8-754F-F54C-8AE0-6741C8995F20}"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25336-7EEC-6443-A514-63880145AE3E}" type="slidenum">
              <a:rPr lang="en-US" smtClean="0"/>
              <a:t>‹#›</a:t>
            </a:fld>
            <a:endParaRPr lang="en-US"/>
          </a:p>
        </p:txBody>
      </p:sp>
    </p:spTree>
    <p:extLst>
      <p:ext uri="{BB962C8B-B14F-4D97-AF65-F5344CB8AC3E}">
        <p14:creationId xmlns:p14="http://schemas.microsoft.com/office/powerpoint/2010/main" val="164294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3B82B8-754F-F54C-8AE0-6741C8995F20}"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25336-7EEC-6443-A514-63880145AE3E}" type="slidenum">
              <a:rPr lang="en-US" smtClean="0"/>
              <a:t>‹#›</a:t>
            </a:fld>
            <a:endParaRPr lang="en-US"/>
          </a:p>
        </p:txBody>
      </p:sp>
    </p:spTree>
    <p:extLst>
      <p:ext uri="{BB962C8B-B14F-4D97-AF65-F5344CB8AC3E}">
        <p14:creationId xmlns:p14="http://schemas.microsoft.com/office/powerpoint/2010/main" val="169695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3B82B8-754F-F54C-8AE0-6741C8995F20}"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25336-7EEC-6443-A514-63880145AE3E}" type="slidenum">
              <a:rPr lang="en-US" smtClean="0"/>
              <a:t>‹#›</a:t>
            </a:fld>
            <a:endParaRPr lang="en-US"/>
          </a:p>
        </p:txBody>
      </p:sp>
    </p:spTree>
    <p:extLst>
      <p:ext uri="{BB962C8B-B14F-4D97-AF65-F5344CB8AC3E}">
        <p14:creationId xmlns:p14="http://schemas.microsoft.com/office/powerpoint/2010/main" val="593265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3B82B8-754F-F54C-8AE0-6741C8995F20}" type="datetimeFigureOut">
              <a:rPr lang="en-US" smtClean="0"/>
              <a:t>6/9/2019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25336-7EEC-6443-A514-63880145AE3E}" type="slidenum">
              <a:rPr lang="en-US" smtClean="0"/>
              <a:t>‹#›</a:t>
            </a:fld>
            <a:endParaRPr lang="en-US"/>
          </a:p>
        </p:txBody>
      </p:sp>
    </p:spTree>
    <p:extLst>
      <p:ext uri="{BB962C8B-B14F-4D97-AF65-F5344CB8AC3E}">
        <p14:creationId xmlns:p14="http://schemas.microsoft.com/office/powerpoint/2010/main" val="25276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3B82B8-754F-F54C-8AE0-6741C8995F20}" type="datetimeFigureOut">
              <a:rPr lang="en-US" smtClean="0"/>
              <a:t>6/9/2019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25336-7EEC-6443-A514-63880145AE3E}" type="slidenum">
              <a:rPr lang="en-US" smtClean="0"/>
              <a:t>‹#›</a:t>
            </a:fld>
            <a:endParaRPr lang="en-US"/>
          </a:p>
        </p:txBody>
      </p:sp>
    </p:spTree>
    <p:extLst>
      <p:ext uri="{BB962C8B-B14F-4D97-AF65-F5344CB8AC3E}">
        <p14:creationId xmlns:p14="http://schemas.microsoft.com/office/powerpoint/2010/main" val="45444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B82B8-754F-F54C-8AE0-6741C8995F20}" type="datetimeFigureOut">
              <a:rPr lang="en-US" smtClean="0"/>
              <a:t>6/9/2019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25336-7EEC-6443-A514-63880145AE3E}" type="slidenum">
              <a:rPr lang="en-US" smtClean="0"/>
              <a:t>‹#›</a:t>
            </a:fld>
            <a:endParaRPr lang="en-US"/>
          </a:p>
        </p:txBody>
      </p:sp>
    </p:spTree>
    <p:extLst>
      <p:ext uri="{BB962C8B-B14F-4D97-AF65-F5344CB8AC3E}">
        <p14:creationId xmlns:p14="http://schemas.microsoft.com/office/powerpoint/2010/main" val="2235796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B82B8-754F-F54C-8AE0-6741C8995F20}"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25336-7EEC-6443-A514-63880145AE3E}" type="slidenum">
              <a:rPr lang="en-US" smtClean="0"/>
              <a:t>‹#›</a:t>
            </a:fld>
            <a:endParaRPr lang="en-US"/>
          </a:p>
        </p:txBody>
      </p:sp>
    </p:spTree>
    <p:extLst>
      <p:ext uri="{BB962C8B-B14F-4D97-AF65-F5344CB8AC3E}">
        <p14:creationId xmlns:p14="http://schemas.microsoft.com/office/powerpoint/2010/main" val="3776529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B82B8-754F-F54C-8AE0-6741C8995F20}"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25336-7EEC-6443-A514-63880145AE3E}" type="slidenum">
              <a:rPr lang="en-US" smtClean="0"/>
              <a:t>‹#›</a:t>
            </a:fld>
            <a:endParaRPr lang="en-US"/>
          </a:p>
        </p:txBody>
      </p:sp>
    </p:spTree>
    <p:extLst>
      <p:ext uri="{BB962C8B-B14F-4D97-AF65-F5344CB8AC3E}">
        <p14:creationId xmlns:p14="http://schemas.microsoft.com/office/powerpoint/2010/main" val="2434469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B82B8-754F-F54C-8AE0-6741C8995F20}" type="datetimeFigureOut">
              <a:rPr lang="en-US" smtClean="0"/>
              <a:t>6/9/2019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25336-7EEC-6443-A514-63880145AE3E}" type="slidenum">
              <a:rPr lang="en-US" smtClean="0"/>
              <a:t>‹#›</a:t>
            </a:fld>
            <a:endParaRPr lang="en-US"/>
          </a:p>
        </p:txBody>
      </p:sp>
    </p:spTree>
    <p:extLst>
      <p:ext uri="{BB962C8B-B14F-4D97-AF65-F5344CB8AC3E}">
        <p14:creationId xmlns:p14="http://schemas.microsoft.com/office/powerpoint/2010/main" val="325434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101600"/>
            <a:ext cx="8229600" cy="1485900"/>
          </a:xfrm>
        </p:spPr>
        <p:txBody>
          <a:bodyPr>
            <a:normAutofit/>
          </a:bodyPr>
          <a:lstStyle/>
          <a:p>
            <a:r>
              <a:rPr lang="en-US" sz="5400" dirty="0" smtClean="0">
                <a:solidFill>
                  <a:schemeClr val="bg1"/>
                </a:solidFill>
              </a:rPr>
              <a:t>Leadership University</a:t>
            </a:r>
            <a:endParaRPr lang="en-US" sz="5400" dirty="0">
              <a:solidFill>
                <a:schemeClr val="bg1"/>
              </a:solidFill>
            </a:endParaRPr>
          </a:p>
        </p:txBody>
      </p:sp>
      <p:sp>
        <p:nvSpPr>
          <p:cNvPr id="3" name="Content Placeholder 2"/>
          <p:cNvSpPr>
            <a:spLocks noGrp="1"/>
          </p:cNvSpPr>
          <p:nvPr>
            <p:ph idx="1"/>
          </p:nvPr>
        </p:nvSpPr>
        <p:spPr>
          <a:xfrm>
            <a:off x="273050" y="2349500"/>
            <a:ext cx="8597900" cy="4254500"/>
          </a:xfrm>
        </p:spPr>
        <p:txBody>
          <a:bodyPr>
            <a:normAutofit/>
          </a:bodyPr>
          <a:lstStyle/>
          <a:p>
            <a:pPr marL="0" indent="0" algn="ctr" hangingPunct="0">
              <a:buNone/>
            </a:pPr>
            <a:r>
              <a:rPr lang="en-US" sz="9600" dirty="0" smtClean="0"/>
              <a:t>Welcome to Biblical Studies</a:t>
            </a:r>
            <a:endParaRPr lang="en-US" sz="9600" dirty="0"/>
          </a:p>
        </p:txBody>
      </p:sp>
    </p:spTree>
    <p:extLst>
      <p:ext uri="{BB962C8B-B14F-4D97-AF65-F5344CB8AC3E}">
        <p14:creationId xmlns:p14="http://schemas.microsoft.com/office/powerpoint/2010/main" val="1678545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457200" y="1417638"/>
            <a:ext cx="8077200" cy="4368799"/>
          </a:xfrm>
        </p:spPr>
        <p:txBody>
          <a:bodyPr>
            <a:normAutofit/>
          </a:bodyPr>
          <a:lstStyle/>
          <a:p>
            <a:pPr marL="0" indent="0" hangingPunct="0">
              <a:buNone/>
            </a:pPr>
            <a:endParaRPr lang="en-US" sz="5400" dirty="0" smtClean="0"/>
          </a:p>
          <a:p>
            <a:pPr marL="0" indent="0" algn="ctr">
              <a:buNone/>
            </a:pPr>
            <a:r>
              <a:rPr lang="en-US" sz="4800" b="1" dirty="0"/>
              <a:t>Abraham, the Man of </a:t>
            </a:r>
            <a:r>
              <a:rPr lang="en-US" sz="4800" b="1" dirty="0" smtClean="0"/>
              <a:t>Faith</a:t>
            </a:r>
          </a:p>
          <a:p>
            <a:pPr marL="0" indent="0" algn="ctr">
              <a:buNone/>
            </a:pPr>
            <a:endParaRPr lang="en-US" sz="2000" dirty="0"/>
          </a:p>
          <a:p>
            <a:pPr marL="0" indent="0" algn="ctr">
              <a:buNone/>
            </a:pPr>
            <a:r>
              <a:rPr lang="en-US" sz="4800" dirty="0" smtClean="0"/>
              <a:t>God </a:t>
            </a:r>
            <a:r>
              <a:rPr lang="en-US" sz="4800" dirty="0"/>
              <a:t>calls Abraham and promises him many things</a:t>
            </a:r>
            <a:endParaRPr lang="en-US" sz="4800" b="1" u="sng" dirty="0">
              <a:solidFill>
                <a:srgbClr val="FF0000"/>
              </a:solidFill>
            </a:endParaRPr>
          </a:p>
        </p:txBody>
      </p:sp>
    </p:spTree>
    <p:extLst>
      <p:ext uri="{BB962C8B-B14F-4D97-AF65-F5344CB8AC3E}">
        <p14:creationId xmlns:p14="http://schemas.microsoft.com/office/powerpoint/2010/main" val="682932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685800" y="1883569"/>
            <a:ext cx="7620000" cy="4508500"/>
          </a:xfrm>
        </p:spPr>
        <p:txBody>
          <a:bodyPr>
            <a:normAutofit/>
          </a:bodyPr>
          <a:lstStyle/>
          <a:p>
            <a:pPr marL="0" indent="0">
              <a:buNone/>
            </a:pPr>
            <a:endParaRPr lang="en-US" sz="5400" dirty="0" smtClean="0"/>
          </a:p>
          <a:p>
            <a:pPr marL="0" indent="0" algn="ctr">
              <a:buNone/>
            </a:pPr>
            <a:r>
              <a:rPr lang="en-US" sz="5400" dirty="0"/>
              <a:t>The Seven </a:t>
            </a:r>
            <a:r>
              <a:rPr lang="en-US" sz="5400" b="1" u="sng" dirty="0" smtClean="0"/>
              <a:t>_________</a:t>
            </a:r>
            <a:r>
              <a:rPr lang="en-US" sz="5400" dirty="0" smtClean="0"/>
              <a:t> </a:t>
            </a:r>
            <a:r>
              <a:rPr lang="en-US" sz="5400" dirty="0"/>
              <a:t>of God</a:t>
            </a:r>
          </a:p>
        </p:txBody>
      </p:sp>
      <p:sp>
        <p:nvSpPr>
          <p:cNvPr id="6" name="TextBox 5"/>
          <p:cNvSpPr txBox="1"/>
          <p:nvPr/>
        </p:nvSpPr>
        <p:spPr>
          <a:xfrm>
            <a:off x="4203700" y="2891323"/>
            <a:ext cx="2848024" cy="830997"/>
          </a:xfrm>
          <a:prstGeom prst="rect">
            <a:avLst/>
          </a:prstGeom>
          <a:noFill/>
        </p:spPr>
        <p:txBody>
          <a:bodyPr wrap="none" rtlCol="0">
            <a:spAutoFit/>
          </a:bodyPr>
          <a:lstStyle/>
          <a:p>
            <a:r>
              <a:rPr lang="en-US" sz="4800" b="1" dirty="0" smtClean="0">
                <a:solidFill>
                  <a:srgbClr val="FF0000"/>
                </a:solidFill>
              </a:rPr>
              <a:t>PROMISES</a:t>
            </a:r>
            <a:endParaRPr lang="en-US" sz="4800" b="1" dirty="0">
              <a:solidFill>
                <a:srgbClr val="FF0000"/>
              </a:solidFill>
            </a:endParaRPr>
          </a:p>
        </p:txBody>
      </p:sp>
    </p:spTree>
    <p:extLst>
      <p:ext uri="{BB962C8B-B14F-4D97-AF65-F5344CB8AC3E}">
        <p14:creationId xmlns:p14="http://schemas.microsoft.com/office/powerpoint/2010/main" val="222782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946150" y="1670052"/>
            <a:ext cx="2158999" cy="4479924"/>
          </a:xfrm>
        </p:spPr>
        <p:txBody>
          <a:bodyPr>
            <a:normAutofit/>
          </a:bodyPr>
          <a:lstStyle/>
          <a:p>
            <a:pPr marL="0" indent="0">
              <a:buNone/>
            </a:pPr>
            <a:endParaRPr lang="en-US" dirty="0" smtClean="0"/>
          </a:p>
          <a:p>
            <a:pPr marL="0" indent="0">
              <a:buNone/>
            </a:pPr>
            <a:endParaRPr lang="en-US" sz="3600" dirty="0"/>
          </a:p>
        </p:txBody>
      </p:sp>
      <p:sp>
        <p:nvSpPr>
          <p:cNvPr id="5" name="TextBox 4"/>
          <p:cNvSpPr txBox="1"/>
          <p:nvPr/>
        </p:nvSpPr>
        <p:spPr>
          <a:xfrm>
            <a:off x="4914901" y="1928223"/>
            <a:ext cx="4229099" cy="369332"/>
          </a:xfrm>
          <a:prstGeom prst="rect">
            <a:avLst/>
          </a:prstGeom>
          <a:noFill/>
        </p:spPr>
        <p:txBody>
          <a:bodyPr wrap="square" rtlCol="0">
            <a:spAutoFit/>
          </a:bodyPr>
          <a:lstStyle/>
          <a:p>
            <a:endParaRPr lang="en-US" dirty="0"/>
          </a:p>
        </p:txBody>
      </p:sp>
      <p:sp>
        <p:nvSpPr>
          <p:cNvPr id="6" name="TextBox 5"/>
          <p:cNvSpPr txBox="1"/>
          <p:nvPr/>
        </p:nvSpPr>
        <p:spPr>
          <a:xfrm>
            <a:off x="355600" y="1647780"/>
            <a:ext cx="8331200" cy="4278094"/>
          </a:xfrm>
          <a:prstGeom prst="rect">
            <a:avLst/>
          </a:prstGeom>
          <a:noFill/>
        </p:spPr>
        <p:txBody>
          <a:bodyPr wrap="square" rtlCol="0">
            <a:spAutoFit/>
          </a:bodyPr>
          <a:lstStyle/>
          <a:p>
            <a:pPr algn="ctr" hangingPunct="0"/>
            <a:endParaRPr lang="en-US" sz="2000" dirty="0" smtClean="0"/>
          </a:p>
          <a:p>
            <a:pPr algn="ctr" hangingPunct="0"/>
            <a:r>
              <a:rPr lang="en-US" sz="3600" dirty="0" smtClean="0"/>
              <a:t>I </a:t>
            </a:r>
            <a:r>
              <a:rPr lang="en-US" sz="3600" dirty="0"/>
              <a:t>will make you into a great </a:t>
            </a:r>
            <a:r>
              <a:rPr lang="en-US" sz="3600" dirty="0" smtClean="0"/>
              <a:t>nation</a:t>
            </a:r>
          </a:p>
          <a:p>
            <a:pPr algn="ctr" hangingPunct="0"/>
            <a:r>
              <a:rPr lang="en-US" sz="3600" dirty="0" smtClean="0"/>
              <a:t>I </a:t>
            </a:r>
            <a:r>
              <a:rPr lang="en-US" sz="3600" dirty="0"/>
              <a:t>will bless you </a:t>
            </a:r>
            <a:endParaRPr lang="en-US" sz="3600" dirty="0" smtClean="0"/>
          </a:p>
          <a:p>
            <a:pPr algn="ctr" hangingPunct="0"/>
            <a:r>
              <a:rPr lang="en-US" sz="3600" dirty="0" smtClean="0"/>
              <a:t>I </a:t>
            </a:r>
            <a:r>
              <a:rPr lang="en-US" sz="3600" dirty="0"/>
              <a:t>will make you </a:t>
            </a:r>
            <a:r>
              <a:rPr lang="en-US" sz="3600" dirty="0" smtClean="0"/>
              <a:t>famous </a:t>
            </a:r>
          </a:p>
          <a:p>
            <a:pPr algn="ctr" hangingPunct="0"/>
            <a:r>
              <a:rPr lang="en-US" sz="3600" dirty="0" smtClean="0"/>
              <a:t>You </a:t>
            </a:r>
            <a:r>
              <a:rPr lang="en-US" sz="3600" dirty="0"/>
              <a:t>will be a blessing </a:t>
            </a:r>
            <a:endParaRPr lang="en-US" sz="3600" dirty="0" smtClean="0"/>
          </a:p>
          <a:p>
            <a:pPr algn="ctr" hangingPunct="0"/>
            <a:r>
              <a:rPr lang="en-US" sz="3600" dirty="0" smtClean="0"/>
              <a:t>I </a:t>
            </a:r>
            <a:r>
              <a:rPr lang="en-US" sz="3600" dirty="0"/>
              <a:t>will bless those that bless you </a:t>
            </a:r>
            <a:endParaRPr lang="en-US" sz="3600" dirty="0" smtClean="0"/>
          </a:p>
          <a:p>
            <a:pPr algn="ctr" hangingPunct="0"/>
            <a:r>
              <a:rPr lang="en-US" sz="3600" dirty="0" smtClean="0"/>
              <a:t>I </a:t>
            </a:r>
            <a:r>
              <a:rPr lang="en-US" sz="3600" dirty="0"/>
              <a:t>will curse those that curse you </a:t>
            </a:r>
            <a:endParaRPr lang="en-US" sz="3600" dirty="0" smtClean="0"/>
          </a:p>
          <a:p>
            <a:pPr algn="ctr" hangingPunct="0"/>
            <a:r>
              <a:rPr lang="en-US" sz="3600" dirty="0" smtClean="0"/>
              <a:t>All </a:t>
            </a:r>
            <a:r>
              <a:rPr lang="en-US" sz="3600" dirty="0"/>
              <a:t>families will be blessed through you</a:t>
            </a:r>
            <a:endParaRPr lang="en-US" sz="3600" b="1" dirty="0">
              <a:solidFill>
                <a:srgbClr val="FF0000"/>
              </a:solidFill>
            </a:endParaRPr>
          </a:p>
        </p:txBody>
      </p:sp>
    </p:spTree>
    <p:extLst>
      <p:ext uri="{BB962C8B-B14F-4D97-AF65-F5344CB8AC3E}">
        <p14:creationId xmlns:p14="http://schemas.microsoft.com/office/powerpoint/2010/main" val="184535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arn(inVertical)">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barn(inVertical)">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barn(inVertical)">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barn(inVertical)">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barn(inVertical)">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barn(inVertical)">
                                      <p:cBhvr>
                                        <p:cTn id="3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203200" y="1600200"/>
            <a:ext cx="8750300" cy="4508500"/>
          </a:xfrm>
        </p:spPr>
        <p:txBody>
          <a:bodyPr>
            <a:normAutofit/>
          </a:bodyPr>
          <a:lstStyle/>
          <a:p>
            <a:pPr marL="0" indent="0" algn="ctr">
              <a:buNone/>
            </a:pPr>
            <a:endParaRPr lang="en-US" sz="1200" dirty="0" smtClean="0"/>
          </a:p>
          <a:p>
            <a:pPr marL="0" indent="0" algn="ctr">
              <a:buNone/>
            </a:pPr>
            <a:r>
              <a:rPr lang="en-US" sz="4400" dirty="0"/>
              <a:t>Purpose of New Covenant: covenant God made with man about his relationship with the Father after 	Christ came. The Covenant of </a:t>
            </a:r>
            <a:r>
              <a:rPr lang="en-US" sz="4400" b="1" u="sng" dirty="0" smtClean="0"/>
              <a:t>________</a:t>
            </a:r>
            <a:r>
              <a:rPr lang="en-US" sz="4400" dirty="0" smtClean="0"/>
              <a:t> </a:t>
            </a:r>
            <a:r>
              <a:rPr lang="en-US" sz="4400" dirty="0"/>
              <a:t>through Jesus Christ</a:t>
            </a:r>
          </a:p>
        </p:txBody>
      </p:sp>
      <p:sp>
        <p:nvSpPr>
          <p:cNvPr id="6" name="TextBox 5"/>
          <p:cNvSpPr txBox="1"/>
          <p:nvPr/>
        </p:nvSpPr>
        <p:spPr>
          <a:xfrm>
            <a:off x="1346200" y="4521200"/>
            <a:ext cx="1769843" cy="769441"/>
          </a:xfrm>
          <a:prstGeom prst="rect">
            <a:avLst/>
          </a:prstGeom>
          <a:noFill/>
        </p:spPr>
        <p:txBody>
          <a:bodyPr wrap="none" rtlCol="0">
            <a:spAutoFit/>
          </a:bodyPr>
          <a:lstStyle/>
          <a:p>
            <a:r>
              <a:rPr lang="en-US" sz="4400" b="1" dirty="0" smtClean="0">
                <a:solidFill>
                  <a:srgbClr val="FF0000"/>
                </a:solidFill>
              </a:rPr>
              <a:t>GRACE</a:t>
            </a:r>
            <a:endParaRPr lang="en-US" sz="4400" b="1" dirty="0">
              <a:solidFill>
                <a:srgbClr val="FF0000"/>
              </a:solidFill>
            </a:endParaRPr>
          </a:p>
        </p:txBody>
      </p:sp>
    </p:spTree>
    <p:extLst>
      <p:ext uri="{BB962C8B-B14F-4D97-AF65-F5344CB8AC3E}">
        <p14:creationId xmlns:p14="http://schemas.microsoft.com/office/powerpoint/2010/main" val="255348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330200" y="1692276"/>
            <a:ext cx="8483600" cy="4525963"/>
          </a:xfrm>
        </p:spPr>
        <p:txBody>
          <a:bodyPr>
            <a:normAutofit lnSpcReduction="10000"/>
          </a:bodyPr>
          <a:lstStyle/>
          <a:p>
            <a:pPr marL="0" indent="0" algn="ctr">
              <a:buNone/>
            </a:pPr>
            <a:endParaRPr lang="en-US" sz="1600" dirty="0" smtClean="0"/>
          </a:p>
          <a:p>
            <a:pPr marL="0" indent="0" algn="ctr">
              <a:buNone/>
            </a:pPr>
            <a:r>
              <a:rPr lang="en-US" sz="4000" b="1" dirty="0"/>
              <a:t>Isaac, the Beloved </a:t>
            </a:r>
            <a:r>
              <a:rPr lang="en-US" sz="4000" b="1" dirty="0" smtClean="0"/>
              <a:t>Son</a:t>
            </a:r>
          </a:p>
          <a:p>
            <a:pPr marL="0" indent="0" algn="ctr">
              <a:buNone/>
            </a:pPr>
            <a:endParaRPr lang="en-US" sz="2000" dirty="0"/>
          </a:p>
          <a:p>
            <a:pPr marL="0" indent="0" algn="ctr">
              <a:buNone/>
            </a:pPr>
            <a:r>
              <a:rPr lang="en-US" sz="4000" dirty="0" smtClean="0"/>
              <a:t>Because </a:t>
            </a:r>
            <a:r>
              <a:rPr lang="en-US" sz="4000" dirty="0"/>
              <a:t>of Abraham’s faith and obedience, not only was Isaac spared by God, but Abraham was </a:t>
            </a:r>
            <a:r>
              <a:rPr lang="en-US" sz="4000" dirty="0" smtClean="0"/>
              <a:t>promised </a:t>
            </a:r>
            <a:r>
              <a:rPr lang="en-US" sz="4000" dirty="0"/>
              <a:t>descendants that would outnumber the stars</a:t>
            </a:r>
          </a:p>
        </p:txBody>
      </p:sp>
    </p:spTree>
    <p:extLst>
      <p:ext uri="{BB962C8B-B14F-4D97-AF65-F5344CB8AC3E}">
        <p14:creationId xmlns:p14="http://schemas.microsoft.com/office/powerpoint/2010/main" val="4370776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330200" y="1853407"/>
            <a:ext cx="8483600" cy="4568823"/>
          </a:xfrm>
        </p:spPr>
        <p:txBody>
          <a:bodyPr>
            <a:normAutofit/>
          </a:bodyPr>
          <a:lstStyle/>
          <a:p>
            <a:pPr marL="0" indent="0" algn="ctr">
              <a:buNone/>
            </a:pPr>
            <a:r>
              <a:rPr lang="en-US" sz="4400" b="1" dirty="0" smtClean="0"/>
              <a:t>Jacob </a:t>
            </a:r>
            <a:r>
              <a:rPr lang="en-US" sz="4400" b="1" dirty="0"/>
              <a:t>(Israel</a:t>
            </a:r>
            <a:r>
              <a:rPr lang="en-US" sz="4400" b="1" dirty="0" smtClean="0"/>
              <a:t>)</a:t>
            </a:r>
          </a:p>
          <a:p>
            <a:pPr marL="0" indent="0" algn="ctr">
              <a:buNone/>
            </a:pPr>
            <a:endParaRPr lang="en-US" sz="2000" dirty="0"/>
          </a:p>
          <a:p>
            <a:pPr marL="0" indent="0" algn="ctr">
              <a:buNone/>
            </a:pPr>
            <a:r>
              <a:rPr lang="en-US" sz="4400" dirty="0" smtClean="0"/>
              <a:t>The </a:t>
            </a:r>
            <a:r>
              <a:rPr lang="en-US" sz="4400" dirty="0"/>
              <a:t>covenant was confirmed through </a:t>
            </a:r>
            <a:r>
              <a:rPr lang="en-US" sz="4400" dirty="0" smtClean="0"/>
              <a:t>Jacob (later </a:t>
            </a:r>
            <a:r>
              <a:rPr lang="en-US" sz="4400" dirty="0"/>
              <a:t>renamed Israel) that he would be a father of many </a:t>
            </a:r>
            <a:r>
              <a:rPr lang="en-US" sz="4400" dirty="0" smtClean="0"/>
              <a:t>nations</a:t>
            </a:r>
            <a:endParaRPr lang="en-US" sz="4400" dirty="0"/>
          </a:p>
        </p:txBody>
      </p:sp>
    </p:spTree>
    <p:extLst>
      <p:ext uri="{BB962C8B-B14F-4D97-AF65-F5344CB8AC3E}">
        <p14:creationId xmlns:p14="http://schemas.microsoft.com/office/powerpoint/2010/main" val="3306617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330200" y="1692276"/>
            <a:ext cx="8483600" cy="4568823"/>
          </a:xfrm>
        </p:spPr>
        <p:txBody>
          <a:bodyPr>
            <a:normAutofit/>
          </a:bodyPr>
          <a:lstStyle/>
          <a:p>
            <a:pPr marL="0" indent="0" algn="ctr">
              <a:buNone/>
            </a:pPr>
            <a:endParaRPr lang="en-US" sz="1200" dirty="0" smtClean="0"/>
          </a:p>
          <a:p>
            <a:pPr marL="0" indent="0" algn="ctr">
              <a:buNone/>
            </a:pPr>
            <a:r>
              <a:rPr lang="en-US" sz="4000" b="1" dirty="0"/>
              <a:t>Joseph, Life of Suffering and </a:t>
            </a:r>
            <a:r>
              <a:rPr lang="en-US" sz="4000" b="1" dirty="0" smtClean="0"/>
              <a:t>Glory</a:t>
            </a:r>
          </a:p>
          <a:p>
            <a:pPr marL="0" indent="0" algn="ctr">
              <a:buNone/>
            </a:pPr>
            <a:endParaRPr lang="en-US" sz="2000" dirty="0"/>
          </a:p>
          <a:p>
            <a:pPr marL="0" indent="0" algn="ctr">
              <a:buNone/>
            </a:pPr>
            <a:r>
              <a:rPr lang="en-US" sz="4000" dirty="0" smtClean="0"/>
              <a:t>Joseph’s </a:t>
            </a:r>
            <a:r>
              <a:rPr lang="en-US" sz="4000" dirty="0"/>
              <a:t>years of steadfast reliance on God brought about not only reunion but his high position so that </a:t>
            </a:r>
            <a:r>
              <a:rPr lang="en-US" sz="4000" dirty="0" smtClean="0"/>
              <a:t>he </a:t>
            </a:r>
            <a:r>
              <a:rPr lang="en-US" sz="4000" dirty="0"/>
              <a:t>was able to save a nation from starvation</a:t>
            </a:r>
          </a:p>
        </p:txBody>
      </p:sp>
    </p:spTree>
    <p:extLst>
      <p:ext uri="{BB962C8B-B14F-4D97-AF65-F5344CB8AC3E}">
        <p14:creationId xmlns:p14="http://schemas.microsoft.com/office/powerpoint/2010/main" val="1048523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330200" y="1587501"/>
            <a:ext cx="8483600" cy="4572000"/>
          </a:xfrm>
        </p:spPr>
        <p:txBody>
          <a:bodyPr>
            <a:normAutofit/>
          </a:bodyPr>
          <a:lstStyle/>
          <a:p>
            <a:pPr marL="0" indent="0" algn="ctr">
              <a:buNone/>
            </a:pPr>
            <a:endParaRPr lang="en-US" sz="1800" dirty="0" smtClean="0"/>
          </a:p>
          <a:p>
            <a:pPr marL="0" indent="0" algn="ctr">
              <a:buNone/>
            </a:pPr>
            <a:r>
              <a:rPr lang="en-US" sz="4400" dirty="0"/>
              <a:t>Joseph </a:t>
            </a:r>
            <a:r>
              <a:rPr lang="en-US" sz="4400" b="1" u="sng" dirty="0" smtClean="0"/>
              <a:t>_________</a:t>
            </a:r>
            <a:r>
              <a:rPr lang="en-US" sz="4400" dirty="0" smtClean="0"/>
              <a:t> </a:t>
            </a:r>
            <a:r>
              <a:rPr lang="en-US" sz="4400" dirty="0"/>
              <a:t>suffering and temptation, but because of his obedience becomes second in 	command in the most powerful nation of that time, Egypt</a:t>
            </a:r>
          </a:p>
        </p:txBody>
      </p:sp>
      <p:sp>
        <p:nvSpPr>
          <p:cNvPr id="5" name="TextBox 4"/>
          <p:cNvSpPr txBox="1"/>
          <p:nvPr/>
        </p:nvSpPr>
        <p:spPr>
          <a:xfrm>
            <a:off x="2654300" y="1955800"/>
            <a:ext cx="2410532" cy="769441"/>
          </a:xfrm>
          <a:prstGeom prst="rect">
            <a:avLst/>
          </a:prstGeom>
          <a:noFill/>
        </p:spPr>
        <p:txBody>
          <a:bodyPr wrap="none" rtlCol="0">
            <a:spAutoFit/>
          </a:bodyPr>
          <a:lstStyle/>
          <a:p>
            <a:r>
              <a:rPr lang="en-US" sz="4400" b="1" dirty="0" smtClean="0">
                <a:solidFill>
                  <a:srgbClr val="FF0000"/>
                </a:solidFill>
              </a:rPr>
              <a:t>ENDURES</a:t>
            </a:r>
            <a:endParaRPr lang="en-US" sz="4400" b="1" dirty="0">
              <a:solidFill>
                <a:srgbClr val="FF0000"/>
              </a:solidFill>
            </a:endParaRPr>
          </a:p>
        </p:txBody>
      </p:sp>
    </p:spTree>
    <p:extLst>
      <p:ext uri="{BB962C8B-B14F-4D97-AF65-F5344CB8AC3E}">
        <p14:creationId xmlns:p14="http://schemas.microsoft.com/office/powerpoint/2010/main" val="273188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330200" y="2020888"/>
            <a:ext cx="8483600" cy="4525963"/>
          </a:xfrm>
        </p:spPr>
        <p:txBody>
          <a:bodyPr>
            <a:normAutofit/>
          </a:bodyPr>
          <a:lstStyle/>
          <a:p>
            <a:pPr marL="0" indent="0" algn="ctr">
              <a:buNone/>
            </a:pPr>
            <a:endParaRPr lang="en-US" sz="1400" dirty="0" smtClean="0"/>
          </a:p>
          <a:p>
            <a:pPr marL="0" indent="0" algn="ctr">
              <a:buNone/>
            </a:pPr>
            <a:r>
              <a:rPr lang="en-US" sz="5400" dirty="0"/>
              <a:t>Joseph is the most complete “shadow” of Christ in the Old Testament</a:t>
            </a:r>
          </a:p>
        </p:txBody>
      </p:sp>
    </p:spTree>
    <p:extLst>
      <p:ext uri="{BB962C8B-B14F-4D97-AF65-F5344CB8AC3E}">
        <p14:creationId xmlns:p14="http://schemas.microsoft.com/office/powerpoint/2010/main" val="4199983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889000" y="1417638"/>
            <a:ext cx="7797800" cy="4525963"/>
          </a:xfrm>
        </p:spPr>
        <p:txBody>
          <a:bodyPr>
            <a:normAutofit/>
          </a:bodyPr>
          <a:lstStyle/>
          <a:p>
            <a:pPr marL="0" indent="0" algn="ctr">
              <a:buNone/>
            </a:pPr>
            <a:endParaRPr lang="en-US" sz="2400" dirty="0" smtClean="0"/>
          </a:p>
          <a:p>
            <a:pPr marL="0" indent="0">
              <a:buNone/>
            </a:pPr>
            <a:r>
              <a:rPr lang="en-US" sz="3600" dirty="0" smtClean="0"/>
              <a:t>Both </a:t>
            </a:r>
            <a:r>
              <a:rPr lang="en-US" sz="3600" dirty="0"/>
              <a:t>were beloved by their </a:t>
            </a:r>
            <a:r>
              <a:rPr lang="en-US" sz="3600" dirty="0" smtClean="0"/>
              <a:t>fathers</a:t>
            </a:r>
            <a:endParaRPr lang="en-US" sz="3600" dirty="0"/>
          </a:p>
          <a:p>
            <a:pPr marL="0" indent="0">
              <a:buNone/>
            </a:pPr>
            <a:r>
              <a:rPr lang="en-US" sz="3600" dirty="0" smtClean="0"/>
              <a:t>Both </a:t>
            </a:r>
            <a:r>
              <a:rPr lang="en-US" sz="3600" dirty="0"/>
              <a:t>were shepherds </a:t>
            </a:r>
            <a:endParaRPr lang="en-US" sz="3600" dirty="0" smtClean="0"/>
          </a:p>
          <a:p>
            <a:pPr marL="0" indent="0">
              <a:buNone/>
            </a:pPr>
            <a:r>
              <a:rPr lang="en-US" sz="3600" dirty="0" smtClean="0"/>
              <a:t>Both </a:t>
            </a:r>
            <a:r>
              <a:rPr lang="en-US" sz="3600" dirty="0"/>
              <a:t>were tempted </a:t>
            </a:r>
            <a:endParaRPr lang="en-US" sz="3600" dirty="0" smtClean="0"/>
          </a:p>
          <a:p>
            <a:pPr marL="0" indent="0">
              <a:buNone/>
            </a:pPr>
            <a:r>
              <a:rPr lang="en-US" sz="3600" dirty="0" smtClean="0"/>
              <a:t>Both </a:t>
            </a:r>
            <a:r>
              <a:rPr lang="en-US" sz="3600" dirty="0"/>
              <a:t>were taken to </a:t>
            </a:r>
            <a:r>
              <a:rPr lang="en-US" sz="3600" dirty="0" smtClean="0"/>
              <a:t>Egypt</a:t>
            </a:r>
            <a:endParaRPr lang="en-US" sz="3600" dirty="0"/>
          </a:p>
          <a:p>
            <a:pPr marL="0" indent="0">
              <a:buNone/>
            </a:pPr>
            <a:r>
              <a:rPr lang="en-US" sz="3600" dirty="0" smtClean="0"/>
              <a:t>Both </a:t>
            </a:r>
            <a:r>
              <a:rPr lang="en-US" sz="3600" dirty="0"/>
              <a:t>were sold for the price of a </a:t>
            </a:r>
            <a:r>
              <a:rPr lang="en-US" sz="3600" dirty="0" smtClean="0"/>
              <a:t>slave</a:t>
            </a:r>
            <a:endParaRPr lang="en-US" sz="3600" dirty="0"/>
          </a:p>
          <a:p>
            <a:pPr marL="0" indent="0">
              <a:buNone/>
            </a:pPr>
            <a:r>
              <a:rPr lang="en-US" sz="3600" dirty="0" smtClean="0"/>
              <a:t>Both </a:t>
            </a:r>
            <a:r>
              <a:rPr lang="en-US" sz="3600" dirty="0"/>
              <a:t>were highly exalted after </a:t>
            </a:r>
            <a:r>
              <a:rPr lang="en-US" sz="3600" dirty="0" smtClean="0"/>
              <a:t>suffering</a:t>
            </a:r>
            <a:endParaRPr lang="en-US" sz="3600" dirty="0"/>
          </a:p>
        </p:txBody>
      </p:sp>
    </p:spTree>
    <p:extLst>
      <p:ext uri="{BB962C8B-B14F-4D97-AF65-F5344CB8AC3E}">
        <p14:creationId xmlns:p14="http://schemas.microsoft.com/office/powerpoint/2010/main" val="80588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101600"/>
            <a:ext cx="8229600" cy="1485900"/>
          </a:xfrm>
        </p:spPr>
        <p:txBody>
          <a:bodyPr>
            <a:normAutofit/>
          </a:bodyPr>
          <a:lstStyle/>
          <a:p>
            <a:r>
              <a:rPr lang="en-US" dirty="0" smtClean="0">
                <a:solidFill>
                  <a:schemeClr val="bg1"/>
                </a:solidFill>
              </a:rPr>
              <a:t>Biblical Studies</a:t>
            </a:r>
            <a:br>
              <a:rPr lang="en-US" dirty="0" smtClean="0">
                <a:solidFill>
                  <a:schemeClr val="bg1"/>
                </a:solidFill>
              </a:rPr>
            </a:br>
            <a:r>
              <a:rPr lang="en-US" dirty="0" smtClean="0">
                <a:solidFill>
                  <a:schemeClr val="bg1"/>
                </a:solidFill>
              </a:rPr>
              <a:t>The Book of GENESIS</a:t>
            </a:r>
            <a:endParaRPr lang="en-US" dirty="0">
              <a:solidFill>
                <a:schemeClr val="bg1"/>
              </a:solidFill>
            </a:endParaRPr>
          </a:p>
        </p:txBody>
      </p:sp>
      <p:sp>
        <p:nvSpPr>
          <p:cNvPr id="3" name="Content Placeholder 2"/>
          <p:cNvSpPr>
            <a:spLocks noGrp="1"/>
          </p:cNvSpPr>
          <p:nvPr>
            <p:ph idx="1"/>
          </p:nvPr>
        </p:nvSpPr>
        <p:spPr>
          <a:xfrm>
            <a:off x="330200" y="1460500"/>
            <a:ext cx="8547100" cy="4711700"/>
          </a:xfrm>
        </p:spPr>
        <p:txBody>
          <a:bodyPr>
            <a:normAutofit/>
          </a:bodyPr>
          <a:lstStyle/>
          <a:p>
            <a:pPr marL="0" indent="0" algn="ctr" hangingPunct="0">
              <a:buNone/>
            </a:pPr>
            <a:endParaRPr lang="en-US" sz="5400" dirty="0" smtClean="0"/>
          </a:p>
          <a:p>
            <a:pPr marL="0" indent="0" algn="ctr" hangingPunct="0">
              <a:buNone/>
            </a:pPr>
            <a:r>
              <a:rPr lang="en-US" sz="4800" dirty="0"/>
              <a:t>Genesis tells the story of how God created the world and dealt with all humanity</a:t>
            </a:r>
            <a:endParaRPr lang="en-US" sz="4800" b="1" u="sng" dirty="0">
              <a:solidFill>
                <a:srgbClr val="FF0000"/>
              </a:solidFill>
            </a:endParaRPr>
          </a:p>
        </p:txBody>
      </p:sp>
    </p:spTree>
    <p:extLst>
      <p:ext uri="{BB962C8B-B14F-4D97-AF65-F5344CB8AC3E}">
        <p14:creationId xmlns:p14="http://schemas.microsoft.com/office/powerpoint/2010/main" val="4892978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1257300" y="3102386"/>
            <a:ext cx="7543800" cy="4177890"/>
          </a:xfrm>
        </p:spPr>
        <p:txBody>
          <a:bodyPr>
            <a:normAutofit/>
          </a:bodyPr>
          <a:lstStyle/>
          <a:p>
            <a:pPr marL="0" indent="0">
              <a:buNone/>
            </a:pPr>
            <a:r>
              <a:rPr lang="en-US" sz="8800" dirty="0" smtClean="0"/>
              <a:t>God Bless You</a:t>
            </a:r>
          </a:p>
        </p:txBody>
      </p:sp>
    </p:spTree>
    <p:extLst>
      <p:ext uri="{BB962C8B-B14F-4D97-AF65-F5344CB8AC3E}">
        <p14:creationId xmlns:p14="http://schemas.microsoft.com/office/powerpoint/2010/main" val="130612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0297"/>
            <a:ext cx="9144000" cy="6858000"/>
          </a:xfrm>
          <a:prstGeom prst="rect">
            <a:avLst/>
          </a:prstGeom>
        </p:spPr>
      </p:pic>
      <p:sp>
        <p:nvSpPr>
          <p:cNvPr id="2" name="Title 1"/>
          <p:cNvSpPr>
            <a:spLocks noGrp="1"/>
          </p:cNvSpPr>
          <p:nvPr>
            <p:ph type="title"/>
          </p:nvPr>
        </p:nvSpPr>
        <p:spPr>
          <a:xfrm>
            <a:off x="457200" y="0"/>
            <a:ext cx="8229600" cy="1244600"/>
          </a:xfrm>
        </p:spPr>
        <p:txBody>
          <a:bodyPr>
            <a:normAutofit fontScale="90000"/>
          </a:bodyPr>
          <a:lstStyle/>
          <a:p>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457200" y="1244600"/>
            <a:ext cx="8229600" cy="4686300"/>
          </a:xfrm>
        </p:spPr>
        <p:txBody>
          <a:bodyPr>
            <a:normAutofit/>
          </a:bodyPr>
          <a:lstStyle/>
          <a:p>
            <a:pPr marL="0" indent="0">
              <a:buNone/>
            </a:pPr>
            <a:endParaRPr lang="en-US" sz="4400" b="1" dirty="0" smtClean="0"/>
          </a:p>
          <a:p>
            <a:pPr marL="0" indent="0" algn="ctr">
              <a:buNone/>
            </a:pPr>
            <a:r>
              <a:rPr lang="en-US" sz="4800" dirty="0"/>
              <a:t>Genesis sets the stage for the rest of God’s plan to </a:t>
            </a:r>
            <a:r>
              <a:rPr lang="en-US" sz="4800" b="1" dirty="0"/>
              <a:t>_</a:t>
            </a:r>
            <a:r>
              <a:rPr lang="en-US" sz="4800" b="1" u="sng" dirty="0" smtClean="0"/>
              <a:t>_______</a:t>
            </a:r>
            <a:r>
              <a:rPr lang="en-US" sz="4800" dirty="0" smtClean="0"/>
              <a:t> </a:t>
            </a:r>
            <a:r>
              <a:rPr lang="en-US" sz="4800" dirty="0"/>
              <a:t>the world through His Son, Jesus Christ.</a:t>
            </a:r>
          </a:p>
          <a:p>
            <a:pPr marL="0" indent="0">
              <a:buNone/>
            </a:pPr>
            <a:r>
              <a:rPr lang="en-US" sz="2800" dirty="0" smtClean="0"/>
              <a:t>						</a:t>
            </a:r>
          </a:p>
        </p:txBody>
      </p:sp>
      <p:sp>
        <p:nvSpPr>
          <p:cNvPr id="5" name="TextBox 4"/>
          <p:cNvSpPr txBox="1"/>
          <p:nvPr/>
        </p:nvSpPr>
        <p:spPr>
          <a:xfrm>
            <a:off x="6007100" y="2756752"/>
            <a:ext cx="2356735" cy="830997"/>
          </a:xfrm>
          <a:prstGeom prst="rect">
            <a:avLst/>
          </a:prstGeom>
          <a:noFill/>
        </p:spPr>
        <p:txBody>
          <a:bodyPr wrap="none" rtlCol="0">
            <a:spAutoFit/>
          </a:bodyPr>
          <a:lstStyle/>
          <a:p>
            <a:r>
              <a:rPr lang="en-US" sz="4800" b="1" dirty="0" smtClean="0">
                <a:solidFill>
                  <a:srgbClr val="FF0000"/>
                </a:solidFill>
              </a:rPr>
              <a:t>REDEEM</a:t>
            </a:r>
            <a:endParaRPr lang="en-US" sz="4800" b="1" dirty="0">
              <a:solidFill>
                <a:srgbClr val="FF0000"/>
              </a:solidFill>
            </a:endParaRPr>
          </a:p>
        </p:txBody>
      </p:sp>
    </p:spTree>
    <p:extLst>
      <p:ext uri="{BB962C8B-B14F-4D97-AF65-F5344CB8AC3E}">
        <p14:creationId xmlns:p14="http://schemas.microsoft.com/office/powerpoint/2010/main" val="206520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0297"/>
            <a:ext cx="9144000" cy="6858000"/>
          </a:xfrm>
          <a:prstGeom prst="rect">
            <a:avLst/>
          </a:prstGeom>
        </p:spPr>
      </p:pic>
      <p:sp>
        <p:nvSpPr>
          <p:cNvPr id="2" name="Title 1"/>
          <p:cNvSpPr>
            <a:spLocks noGrp="1"/>
          </p:cNvSpPr>
          <p:nvPr>
            <p:ph type="title"/>
          </p:nvPr>
        </p:nvSpPr>
        <p:spPr>
          <a:xfrm>
            <a:off x="457200" y="0"/>
            <a:ext cx="8229600" cy="1257300"/>
          </a:xfrm>
        </p:spPr>
        <p:txBody>
          <a:bodyPr>
            <a:normAutofit fontScale="90000"/>
          </a:bodyPr>
          <a:lstStyle/>
          <a:p>
            <a:r>
              <a:rPr lang="en-US" dirty="0" smtClean="0">
                <a:solidFill>
                  <a:schemeClr val="bg1"/>
                </a:solidFill>
              </a:rPr>
              <a:t> </a:t>
            </a:r>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177800" y="774699"/>
            <a:ext cx="8724900" cy="5730603"/>
          </a:xfrm>
        </p:spPr>
        <p:txBody>
          <a:bodyPr>
            <a:normAutofit fontScale="92500" lnSpcReduction="20000"/>
          </a:bodyPr>
          <a:lstStyle/>
          <a:p>
            <a:pPr marL="0" indent="0">
              <a:buNone/>
            </a:pPr>
            <a:endParaRPr lang="en-US" b="1" dirty="0" smtClean="0"/>
          </a:p>
          <a:p>
            <a:pPr marL="0" indent="0">
              <a:buNone/>
            </a:pPr>
            <a:endParaRPr lang="en-US" b="1" dirty="0"/>
          </a:p>
          <a:p>
            <a:pPr algn="ctr"/>
            <a:endParaRPr lang="en-US" sz="2200" dirty="0"/>
          </a:p>
          <a:p>
            <a:pPr marL="0" indent="0" algn="ctr">
              <a:buNone/>
            </a:pPr>
            <a:r>
              <a:rPr lang="en-US" sz="4300" dirty="0"/>
              <a:t>The book of </a:t>
            </a:r>
            <a:r>
              <a:rPr lang="en-US" sz="4300" dirty="0" smtClean="0"/>
              <a:t>Genesis begins </a:t>
            </a:r>
            <a:r>
              <a:rPr lang="en-US" sz="4300" dirty="0"/>
              <a:t>the story of God’s relationship with mankind, tells the sad story of how that relationship went very wrong, and outlines God’s promised solution to that crisis—a solution that would reach its glorious conclusion in Jesus Christ</a:t>
            </a:r>
            <a:endParaRPr lang="en-US" sz="4300" b="1" dirty="0" smtClean="0">
              <a:solidFill>
                <a:srgbClr val="FF0000"/>
              </a:solidFill>
            </a:endParaRPr>
          </a:p>
          <a:p>
            <a:endParaRPr lang="en-US" sz="2800" dirty="0"/>
          </a:p>
          <a:p>
            <a:pPr marL="0" indent="0">
              <a:buNone/>
            </a:pPr>
            <a:r>
              <a:rPr lang="en-US" sz="2800" dirty="0" smtClean="0"/>
              <a:t>						</a:t>
            </a:r>
          </a:p>
        </p:txBody>
      </p:sp>
    </p:spTree>
    <p:extLst>
      <p:ext uri="{BB962C8B-B14F-4D97-AF65-F5344CB8AC3E}">
        <p14:creationId xmlns:p14="http://schemas.microsoft.com/office/powerpoint/2010/main" val="1382859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171450" y="1574801"/>
            <a:ext cx="8801100" cy="4559300"/>
          </a:xfrm>
        </p:spPr>
        <p:txBody>
          <a:bodyPr>
            <a:normAutofit/>
          </a:bodyPr>
          <a:lstStyle/>
          <a:p>
            <a:pPr marL="0" indent="0" algn="ctr">
              <a:buNone/>
            </a:pPr>
            <a:r>
              <a:rPr lang="en-US" sz="4800" b="1" dirty="0" smtClean="0"/>
              <a:t>Creation</a:t>
            </a:r>
          </a:p>
          <a:p>
            <a:pPr marL="0" indent="0" algn="ctr">
              <a:buNone/>
            </a:pPr>
            <a:endParaRPr lang="en-US" sz="1600" dirty="0" smtClean="0"/>
          </a:p>
          <a:p>
            <a:pPr marL="0" indent="0" algn="ctr">
              <a:buNone/>
            </a:pPr>
            <a:r>
              <a:rPr lang="en-US" sz="4800" dirty="0"/>
              <a:t>Creation is not a human </a:t>
            </a:r>
            <a:r>
              <a:rPr lang="en-US" sz="4800" b="1" u="sng" dirty="0" smtClean="0"/>
              <a:t>________</a:t>
            </a:r>
            <a:r>
              <a:rPr lang="en-US" sz="4800" dirty="0" smtClean="0"/>
              <a:t> </a:t>
            </a:r>
            <a:r>
              <a:rPr lang="en-US" sz="4800" dirty="0"/>
              <a:t>of how the earth was made, it is a declaration of divine truth of how 			everything was created</a:t>
            </a:r>
            <a:endParaRPr lang="en-US" sz="4800" b="1" u="sng" dirty="0" smtClean="0">
              <a:solidFill>
                <a:srgbClr val="FF0000"/>
              </a:solidFill>
            </a:endParaRPr>
          </a:p>
        </p:txBody>
      </p:sp>
      <p:sp>
        <p:nvSpPr>
          <p:cNvPr id="5" name="TextBox 4"/>
          <p:cNvSpPr txBox="1"/>
          <p:nvPr/>
        </p:nvSpPr>
        <p:spPr>
          <a:xfrm>
            <a:off x="6448174" y="2717800"/>
            <a:ext cx="2238626" cy="830997"/>
          </a:xfrm>
          <a:prstGeom prst="rect">
            <a:avLst/>
          </a:prstGeom>
          <a:noFill/>
        </p:spPr>
        <p:txBody>
          <a:bodyPr wrap="none" rtlCol="0">
            <a:spAutoFit/>
          </a:bodyPr>
          <a:lstStyle/>
          <a:p>
            <a:r>
              <a:rPr lang="en-US" sz="4800" b="1" dirty="0" smtClean="0">
                <a:solidFill>
                  <a:srgbClr val="FF0000"/>
                </a:solidFill>
              </a:rPr>
              <a:t>THEORY</a:t>
            </a:r>
            <a:endParaRPr lang="en-US" sz="4800" b="1" dirty="0">
              <a:solidFill>
                <a:srgbClr val="FF0000"/>
              </a:solidFill>
            </a:endParaRPr>
          </a:p>
        </p:txBody>
      </p:sp>
    </p:spTree>
    <p:extLst>
      <p:ext uri="{BB962C8B-B14F-4D97-AF65-F5344CB8AC3E}">
        <p14:creationId xmlns:p14="http://schemas.microsoft.com/office/powerpoint/2010/main" val="8193602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457200" y="1850233"/>
            <a:ext cx="8128000" cy="4556124"/>
          </a:xfrm>
        </p:spPr>
        <p:txBody>
          <a:bodyPr>
            <a:normAutofit/>
          </a:bodyPr>
          <a:lstStyle/>
          <a:p>
            <a:pPr marL="0" indent="0" algn="ctr">
              <a:buNone/>
            </a:pPr>
            <a:r>
              <a:rPr lang="en-US" sz="5400" b="1" dirty="0"/>
              <a:t>The Fall of </a:t>
            </a:r>
            <a:r>
              <a:rPr lang="en-US" sz="5400" b="1" dirty="0" smtClean="0"/>
              <a:t>Man</a:t>
            </a:r>
          </a:p>
          <a:p>
            <a:pPr marL="0" indent="0" algn="ctr">
              <a:buNone/>
            </a:pPr>
            <a:endParaRPr lang="en-US" sz="2000" dirty="0" smtClean="0"/>
          </a:p>
          <a:p>
            <a:pPr marL="0" indent="0" algn="ctr">
              <a:buNone/>
            </a:pPr>
            <a:r>
              <a:rPr lang="en-US" sz="4800" dirty="0"/>
              <a:t>Satan captures the ear, eye, and inward desire by casting </a:t>
            </a:r>
            <a:r>
              <a:rPr lang="en-US" sz="4800" b="1" u="sng" dirty="0" smtClean="0"/>
              <a:t>_______</a:t>
            </a:r>
            <a:r>
              <a:rPr lang="en-US" sz="4800" dirty="0" smtClean="0"/>
              <a:t> </a:t>
            </a:r>
            <a:r>
              <a:rPr lang="en-US" sz="4800" dirty="0"/>
              <a:t>on God’s word</a:t>
            </a:r>
            <a:endParaRPr lang="en-US" sz="4800" b="1" u="sng" dirty="0">
              <a:solidFill>
                <a:srgbClr val="FF0000"/>
              </a:solidFill>
            </a:endParaRPr>
          </a:p>
        </p:txBody>
      </p:sp>
      <p:sp>
        <p:nvSpPr>
          <p:cNvPr id="5" name="TextBox 4"/>
          <p:cNvSpPr txBox="1"/>
          <p:nvPr/>
        </p:nvSpPr>
        <p:spPr>
          <a:xfrm>
            <a:off x="1651000" y="4584700"/>
            <a:ext cx="2027414" cy="830997"/>
          </a:xfrm>
          <a:prstGeom prst="rect">
            <a:avLst/>
          </a:prstGeom>
          <a:noFill/>
        </p:spPr>
        <p:txBody>
          <a:bodyPr wrap="none" rtlCol="0">
            <a:spAutoFit/>
          </a:bodyPr>
          <a:lstStyle/>
          <a:p>
            <a:r>
              <a:rPr lang="en-US" sz="4800" b="1" dirty="0" smtClean="0">
                <a:solidFill>
                  <a:srgbClr val="FF0000"/>
                </a:solidFill>
              </a:rPr>
              <a:t>DOUBT</a:t>
            </a:r>
            <a:endParaRPr lang="en-US" sz="4800" b="1" dirty="0">
              <a:solidFill>
                <a:srgbClr val="FF0000"/>
              </a:solidFill>
            </a:endParaRPr>
          </a:p>
        </p:txBody>
      </p:sp>
    </p:spTree>
    <p:extLst>
      <p:ext uri="{BB962C8B-B14F-4D97-AF65-F5344CB8AC3E}">
        <p14:creationId xmlns:p14="http://schemas.microsoft.com/office/powerpoint/2010/main" val="349481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577850" y="2197100"/>
            <a:ext cx="7988300" cy="4483100"/>
          </a:xfrm>
        </p:spPr>
        <p:txBody>
          <a:bodyPr>
            <a:normAutofit/>
          </a:bodyPr>
          <a:lstStyle/>
          <a:p>
            <a:pPr marL="0" indent="0" algn="ctr" hangingPunct="0">
              <a:buNone/>
            </a:pPr>
            <a:r>
              <a:rPr lang="en-US" sz="5400" b="1" dirty="0"/>
              <a:t>The </a:t>
            </a:r>
            <a:r>
              <a:rPr lang="en-US" sz="5400" b="1" dirty="0" smtClean="0"/>
              <a:t>Flood</a:t>
            </a:r>
          </a:p>
          <a:p>
            <a:pPr marL="0" indent="0" algn="ctr" hangingPunct="0">
              <a:buNone/>
            </a:pPr>
            <a:endParaRPr lang="en-US" sz="2000" dirty="0" smtClean="0"/>
          </a:p>
          <a:p>
            <a:pPr marL="0" indent="0" algn="ctr" hangingPunct="0">
              <a:buNone/>
            </a:pPr>
            <a:r>
              <a:rPr lang="en-US" sz="5400" dirty="0"/>
              <a:t>Judgement falls on the people because of their sin</a:t>
            </a:r>
          </a:p>
        </p:txBody>
      </p:sp>
    </p:spTree>
    <p:extLst>
      <p:ext uri="{BB962C8B-B14F-4D97-AF65-F5344CB8AC3E}">
        <p14:creationId xmlns:p14="http://schemas.microsoft.com/office/powerpoint/2010/main" val="826389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203200" y="1536701"/>
            <a:ext cx="8699500" cy="4426200"/>
          </a:xfrm>
        </p:spPr>
        <p:txBody>
          <a:bodyPr>
            <a:normAutofit/>
          </a:bodyPr>
          <a:lstStyle/>
          <a:p>
            <a:pPr marL="0" indent="0" algn="ctr">
              <a:buNone/>
            </a:pPr>
            <a:endParaRPr lang="en-US" sz="1400" dirty="0" smtClean="0"/>
          </a:p>
          <a:p>
            <a:pPr marL="0" indent="0" algn="ctr">
              <a:buNone/>
            </a:pPr>
            <a:endParaRPr lang="en-US" sz="1400" dirty="0" smtClean="0"/>
          </a:p>
          <a:p>
            <a:pPr marL="0" indent="0" algn="ctr">
              <a:buNone/>
            </a:pPr>
            <a:r>
              <a:rPr lang="en-US" sz="4800" b="1" dirty="0"/>
              <a:t>The Babel Crisis</a:t>
            </a:r>
            <a:endParaRPr lang="en-US" sz="4800" dirty="0"/>
          </a:p>
          <a:p>
            <a:pPr marL="0" indent="0" algn="ctr">
              <a:buNone/>
            </a:pPr>
            <a:endParaRPr lang="en-US" sz="2000" dirty="0" smtClean="0"/>
          </a:p>
          <a:p>
            <a:pPr marL="0" indent="0" algn="ctr">
              <a:buNone/>
            </a:pPr>
            <a:r>
              <a:rPr lang="en-US" sz="4800" dirty="0" smtClean="0"/>
              <a:t>The </a:t>
            </a:r>
            <a:r>
              <a:rPr lang="en-US" sz="4800" dirty="0"/>
              <a:t>people refuse to obey God to spread out and replenish the Earth</a:t>
            </a:r>
            <a:endParaRPr lang="en-US" sz="4800" b="1" u="sng" dirty="0">
              <a:solidFill>
                <a:srgbClr val="FF0000"/>
              </a:solidFill>
            </a:endParaRPr>
          </a:p>
        </p:txBody>
      </p:sp>
    </p:spTree>
    <p:extLst>
      <p:ext uri="{BB962C8B-B14F-4D97-AF65-F5344CB8AC3E}">
        <p14:creationId xmlns:p14="http://schemas.microsoft.com/office/powerpoint/2010/main" val="351273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TestToday PowerPoint Slide_Text 1_low 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dirty="0">
                <a:solidFill>
                  <a:schemeClr val="bg1"/>
                </a:solidFill>
              </a:rPr>
              <a:t>Biblical Studies</a:t>
            </a:r>
            <a:br>
              <a:rPr lang="en-US" dirty="0">
                <a:solidFill>
                  <a:schemeClr val="bg1"/>
                </a:solidFill>
              </a:rPr>
            </a:br>
            <a:r>
              <a:rPr lang="en-US" dirty="0">
                <a:solidFill>
                  <a:schemeClr val="bg1"/>
                </a:solidFill>
              </a:rPr>
              <a:t>The Book of GENESIS</a:t>
            </a:r>
          </a:p>
        </p:txBody>
      </p:sp>
      <p:sp>
        <p:nvSpPr>
          <p:cNvPr id="3" name="Content Placeholder 2"/>
          <p:cNvSpPr>
            <a:spLocks noGrp="1"/>
          </p:cNvSpPr>
          <p:nvPr>
            <p:ph idx="1"/>
          </p:nvPr>
        </p:nvSpPr>
        <p:spPr>
          <a:xfrm>
            <a:off x="203200" y="1536701"/>
            <a:ext cx="8699500" cy="4426200"/>
          </a:xfrm>
        </p:spPr>
        <p:txBody>
          <a:bodyPr>
            <a:normAutofit/>
          </a:bodyPr>
          <a:lstStyle/>
          <a:p>
            <a:pPr marL="0" indent="0" algn="ctr">
              <a:buNone/>
            </a:pPr>
            <a:endParaRPr lang="en-US" sz="1400" dirty="0" smtClean="0"/>
          </a:p>
          <a:p>
            <a:pPr marL="0" indent="0" algn="ctr">
              <a:buNone/>
            </a:pPr>
            <a:endParaRPr lang="en-US" sz="1400" dirty="0" smtClean="0"/>
          </a:p>
          <a:p>
            <a:pPr marL="0" indent="0" algn="ctr">
              <a:buNone/>
            </a:pPr>
            <a:r>
              <a:rPr lang="en-US" sz="4400" dirty="0"/>
              <a:t>The Babel Crisis was an attempt of the people to restore God’s </a:t>
            </a:r>
            <a:r>
              <a:rPr lang="en-US" sz="4400" b="1" u="sng" dirty="0" smtClean="0"/>
              <a:t>__________</a:t>
            </a:r>
            <a:r>
              <a:rPr lang="en-US" sz="4400" dirty="0" smtClean="0"/>
              <a:t> </a:t>
            </a:r>
            <a:r>
              <a:rPr lang="en-US" sz="4400" dirty="0"/>
              <a:t>among them, which they </a:t>
            </a:r>
            <a:r>
              <a:rPr lang="en-US" sz="4400" dirty="0" smtClean="0"/>
              <a:t>lost </a:t>
            </a:r>
            <a:r>
              <a:rPr lang="en-US" sz="4400" dirty="0"/>
              <a:t>in Eden during the fall of man</a:t>
            </a:r>
            <a:endParaRPr lang="en-US" sz="4400" b="1" u="sng" dirty="0">
              <a:solidFill>
                <a:srgbClr val="FF0000"/>
              </a:solidFill>
            </a:endParaRPr>
          </a:p>
        </p:txBody>
      </p:sp>
      <p:sp>
        <p:nvSpPr>
          <p:cNvPr id="5" name="TextBox 4"/>
          <p:cNvSpPr txBox="1"/>
          <p:nvPr/>
        </p:nvSpPr>
        <p:spPr>
          <a:xfrm>
            <a:off x="977900" y="3429000"/>
            <a:ext cx="2527551" cy="769441"/>
          </a:xfrm>
          <a:prstGeom prst="rect">
            <a:avLst/>
          </a:prstGeom>
          <a:noFill/>
        </p:spPr>
        <p:txBody>
          <a:bodyPr wrap="none" rtlCol="0">
            <a:spAutoFit/>
          </a:bodyPr>
          <a:lstStyle/>
          <a:p>
            <a:r>
              <a:rPr lang="en-US" sz="4400" b="1" dirty="0" smtClean="0">
                <a:solidFill>
                  <a:srgbClr val="FF0000"/>
                </a:solidFill>
              </a:rPr>
              <a:t>PRESENSE</a:t>
            </a:r>
            <a:endParaRPr lang="en-US" sz="4400" b="1" dirty="0">
              <a:solidFill>
                <a:srgbClr val="FF0000"/>
              </a:solidFill>
            </a:endParaRPr>
          </a:p>
        </p:txBody>
      </p:sp>
    </p:spTree>
    <p:extLst>
      <p:ext uri="{BB962C8B-B14F-4D97-AF65-F5344CB8AC3E}">
        <p14:creationId xmlns:p14="http://schemas.microsoft.com/office/powerpoint/2010/main" val="114135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4315</TotalTime>
  <Words>477</Words>
  <Application>Microsoft Office PowerPoint</Application>
  <PresentationFormat>On-screen Show (4:3)</PresentationFormat>
  <Paragraphs>115</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Leadership University</vt:lpstr>
      <vt:lpstr>Biblical Studies The Book of GENESIS</vt:lpstr>
      <vt:lpstr>Biblical Studies The Book of GENESIS</vt:lpstr>
      <vt:lpstr> Biblical Studies The Book of GENESIS</vt:lpstr>
      <vt:lpstr>Biblical Studies The Book of GENESIS</vt:lpstr>
      <vt:lpstr>Biblical Studies The Book of GENESIS</vt:lpstr>
      <vt:lpstr>Biblical Studies The Book of GENESIS</vt:lpstr>
      <vt:lpstr>Biblical Studies The Book of GENESIS</vt:lpstr>
      <vt:lpstr>Biblical Studies The Book of GENESIS</vt:lpstr>
      <vt:lpstr>Biblical Studies The Book of GENESIS</vt:lpstr>
      <vt:lpstr>Biblical Studies The Book of GENESIS</vt:lpstr>
      <vt:lpstr>Biblical Studies The Book of GENESIS</vt:lpstr>
      <vt:lpstr>Biblical Studies The Book of GENESIS</vt:lpstr>
      <vt:lpstr>Biblical Studies The Book of GENESIS</vt:lpstr>
      <vt:lpstr>Biblical Studies The Book of GENESIS</vt:lpstr>
      <vt:lpstr>Biblical Studies The Book of GENESIS</vt:lpstr>
      <vt:lpstr>Biblical Studies The Book of GENESIS</vt:lpstr>
      <vt:lpstr>Biblical Studies The Book of GENESIS</vt:lpstr>
      <vt:lpstr>Biblical Studies The Book of GENESIS</vt:lpstr>
      <vt:lpstr>Biblical Studies The Book of GENESIS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Orientation  Fundamentals</dc:title>
  <dc:creator>Kimberly Carlton</dc:creator>
  <cp:lastModifiedBy>David Chandler</cp:lastModifiedBy>
  <cp:revision>104</cp:revision>
  <cp:lastPrinted>2017-10-01T06:02:34Z</cp:lastPrinted>
  <dcterms:created xsi:type="dcterms:W3CDTF">2014-04-01T20:29:31Z</dcterms:created>
  <dcterms:modified xsi:type="dcterms:W3CDTF">2019-06-09T16:46:56Z</dcterms:modified>
</cp:coreProperties>
</file>